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1" r:id="rId2"/>
    <p:sldId id="263" r:id="rId3"/>
    <p:sldId id="265" r:id="rId4"/>
    <p:sldId id="262" r:id="rId5"/>
    <p:sldId id="271" r:id="rId6"/>
    <p:sldId id="272" r:id="rId7"/>
    <p:sldId id="270" r:id="rId8"/>
    <p:sldId id="273" r:id="rId9"/>
    <p:sldId id="274" r:id="rId10"/>
    <p:sldId id="275" r:id="rId11"/>
    <p:sldId id="268" r:id="rId12"/>
    <p:sldId id="276" r:id="rId13"/>
    <p:sldId id="277" r:id="rId14"/>
    <p:sldId id="278" r:id="rId15"/>
    <p:sldId id="279" r:id="rId16"/>
    <p:sldId id="280" r:id="rId17"/>
    <p:sldId id="269" r:id="rId18"/>
    <p:sldId id="281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59" r:id="rId28"/>
    <p:sldId id="292" r:id="rId29"/>
    <p:sldId id="293" r:id="rId30"/>
    <p:sldId id="306" r:id="rId31"/>
    <p:sldId id="300" r:id="rId32"/>
    <p:sldId id="301" r:id="rId33"/>
    <p:sldId id="256" r:id="rId34"/>
    <p:sldId id="302" r:id="rId35"/>
    <p:sldId id="303" r:id="rId36"/>
    <p:sldId id="304" r:id="rId37"/>
    <p:sldId id="305" r:id="rId38"/>
    <p:sldId id="294" r:id="rId39"/>
    <p:sldId id="295" r:id="rId40"/>
    <p:sldId id="296" r:id="rId41"/>
    <p:sldId id="260" r:id="rId42"/>
    <p:sldId id="297" r:id="rId43"/>
    <p:sldId id="298" r:id="rId44"/>
    <p:sldId id="299" r:id="rId45"/>
    <p:sldId id="307" r:id="rId46"/>
    <p:sldId id="308" r:id="rId47"/>
    <p:sldId id="309" r:id="rId48"/>
    <p:sldId id="267" r:id="rId49"/>
    <p:sldId id="310" r:id="rId50"/>
    <p:sldId id="311" r:id="rId51"/>
    <p:sldId id="312" r:id="rId52"/>
    <p:sldId id="266" r:id="rId53"/>
    <p:sldId id="284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B77F7662-09D1-4B35-9532-D9276D21795E}">
          <p14:sldIdLst>
            <p14:sldId id="261"/>
            <p14:sldId id="263"/>
            <p14:sldId id="265"/>
            <p14:sldId id="262"/>
          </p14:sldIdLst>
        </p14:section>
        <p14:section name="pix2pix" id="{1DACB977-BD29-4A05-B841-659106D02147}">
          <p14:sldIdLst>
            <p14:sldId id="271"/>
            <p14:sldId id="272"/>
            <p14:sldId id="270"/>
            <p14:sldId id="273"/>
            <p14:sldId id="274"/>
            <p14:sldId id="275"/>
            <p14:sldId id="268"/>
            <p14:sldId id="276"/>
            <p14:sldId id="277"/>
          </p14:sldIdLst>
        </p14:section>
        <p14:section name="srgan" id="{66006C78-27FA-4136-8AFB-C151BFE344EF}">
          <p14:sldIdLst>
            <p14:sldId id="278"/>
            <p14:sldId id="279"/>
            <p14:sldId id="280"/>
            <p14:sldId id="269"/>
            <p14:sldId id="281"/>
            <p14:sldId id="282"/>
          </p14:sldIdLst>
        </p14:section>
        <p14:section name="diat" id="{2C20F8F6-FC19-41B4-A1F6-EAD9520AC2A7}">
          <p14:sldIdLst>
            <p14:sldId id="283"/>
            <p14:sldId id="285"/>
            <p14:sldId id="286"/>
            <p14:sldId id="287"/>
            <p14:sldId id="288"/>
            <p14:sldId id="289"/>
            <p14:sldId id="290"/>
            <p14:sldId id="259"/>
            <p14:sldId id="292"/>
            <p14:sldId id="293"/>
          </p14:sldIdLst>
        </p14:section>
        <p14:section name="cycle gan" id="{51DED548-4D16-42C0-9A71-AA94897AB79C}">
          <p14:sldIdLst>
            <p14:sldId id="306"/>
            <p14:sldId id="300"/>
            <p14:sldId id="301"/>
            <p14:sldId id="256"/>
            <p14:sldId id="302"/>
            <p14:sldId id="303"/>
            <p14:sldId id="304"/>
            <p14:sldId id="305"/>
          </p14:sldIdLst>
        </p14:section>
        <p14:section name="dtn" id="{97A13820-7907-4803-A66C-5DD1E2B0FBD7}">
          <p14:sldIdLst>
            <p14:sldId id="294"/>
            <p14:sldId id="295"/>
            <p14:sldId id="296"/>
            <p14:sldId id="260"/>
            <p14:sldId id="297"/>
            <p14:sldId id="298"/>
            <p14:sldId id="299"/>
          </p14:sldIdLst>
        </p14:section>
        <p14:section name="stargan" id="{9C31A746-F8A3-4EB5-BDC8-69F6EDEAA67D}">
          <p14:sldIdLst>
            <p14:sldId id="307"/>
            <p14:sldId id="308"/>
            <p14:sldId id="309"/>
            <p14:sldId id="267"/>
            <p14:sldId id="310"/>
            <p14:sldId id="311"/>
            <p14:sldId id="312"/>
          </p14:sldIdLst>
        </p14:section>
        <p14:section name="conclusion" id="{677C6E03-D3EA-4970-8D67-BBFD3F3D0131}">
          <p14:sldIdLst>
            <p14:sldId id="26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30" autoAdjust="0"/>
    <p:restoredTop sz="94609" autoAdjust="0"/>
  </p:normalViewPr>
  <p:slideViewPr>
    <p:cSldViewPr snapToGrid="0">
      <p:cViewPr varScale="1">
        <p:scale>
          <a:sx n="71" d="100"/>
          <a:sy n="71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28318-1F51-451F-A4DA-ED3725B03807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75718-DEF4-4EEE-A387-C09CA95C68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11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6/9 task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75718-DEF4-4EEE-A387-C09CA95C68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97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8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4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36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5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Cross-Domain Image Translation Based on GAN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1800" dirty="0" smtClean="0"/>
              <a:t>Wu, 2017/12/19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0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 Patch discriminator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L2 and L1 Loss can capture low-frequency structure, although they </a:t>
            </a:r>
            <a:r>
              <a:rPr lang="en-US" altLang="zh-CN" dirty="0"/>
              <a:t>produce blurring results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Need to model </a:t>
            </a:r>
            <a:r>
              <a:rPr lang="en-US" altLang="zh-CN" dirty="0" smtClean="0"/>
              <a:t>high-frequency structure</a:t>
            </a:r>
          </a:p>
          <a:p>
            <a:pPr lvl="1"/>
            <a:r>
              <a:rPr lang="en-US" altLang="zh-CN" dirty="0"/>
              <a:t>to restrict our attention </a:t>
            </a:r>
            <a:r>
              <a:rPr lang="en-US" altLang="zh-CN" dirty="0" smtClean="0"/>
              <a:t>to the </a:t>
            </a:r>
            <a:r>
              <a:rPr lang="en-US" altLang="zh-CN" dirty="0"/>
              <a:t>structure in local image </a:t>
            </a:r>
            <a:r>
              <a:rPr lang="en-US" altLang="zh-CN" dirty="0" smtClean="0"/>
              <a:t>patches</a:t>
            </a:r>
          </a:p>
          <a:p>
            <a:pPr lvl="1"/>
            <a:r>
              <a:rPr lang="en-US" altLang="zh-CN" dirty="0"/>
              <a:t>We run </a:t>
            </a:r>
            <a:r>
              <a:rPr lang="en-US" altLang="zh-CN" dirty="0" smtClean="0"/>
              <a:t>the </a:t>
            </a:r>
            <a:r>
              <a:rPr lang="en-US" altLang="zh-CN" dirty="0"/>
              <a:t>discriminator </a:t>
            </a:r>
            <a:r>
              <a:rPr lang="en-US" altLang="zh-CN" dirty="0" err="1"/>
              <a:t>convolutationally</a:t>
            </a:r>
            <a:r>
              <a:rPr lang="en-US" altLang="zh-CN" dirty="0"/>
              <a:t> across the image, averaging all responses to </a:t>
            </a:r>
            <a:r>
              <a:rPr lang="en-US" altLang="zh-CN" dirty="0" smtClean="0"/>
              <a:t>provide the </a:t>
            </a:r>
            <a:r>
              <a:rPr lang="en-US" altLang="zh-CN" dirty="0"/>
              <a:t>ultimate output of </a:t>
            </a:r>
            <a:r>
              <a:rPr lang="en-US" altLang="zh-CN" i="1" dirty="0"/>
              <a:t>D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41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Pix2pix Loss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306229" y="1690688"/>
            <a:ext cx="7579541" cy="4063073"/>
            <a:chOff x="2763867" y="1920034"/>
            <a:chExt cx="6096000" cy="32678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469" y="2603828"/>
              <a:ext cx="2305372" cy="29531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763867" y="423399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Final objective</a:t>
              </a:r>
              <a:r>
                <a:rPr lang="en-US" altLang="zh-CN" dirty="0">
                  <a:solidFill>
                    <a:srgbClr val="000000"/>
                  </a:solidFill>
                  <a:latin typeface="NimbusRomNo9L-Regu"/>
                </a:rPr>
                <a:t>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763867" y="192003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rgbClr val="000000"/>
                  </a:solidFill>
                  <a:latin typeface="NimbusRomNo9L-Regu"/>
                </a:rPr>
                <a:t>cGAN</a:t>
              </a:r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 Loss: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63867" y="3116670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L1 Loss: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2561671"/>
              <a:ext cx="2905530" cy="36200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3671661"/>
              <a:ext cx="2715004" cy="342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4759158"/>
              <a:ext cx="3724795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53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Metrics</a:t>
            </a:r>
          </a:p>
          <a:p>
            <a:pPr lvl="1"/>
            <a:r>
              <a:rPr lang="en-US" altLang="zh-CN" dirty="0" smtClean="0"/>
              <a:t>Visualizing results</a:t>
            </a:r>
          </a:p>
          <a:p>
            <a:pPr lvl="1"/>
            <a:r>
              <a:rPr lang="en-US" altLang="zh-CN" dirty="0" smtClean="0"/>
              <a:t>AMT</a:t>
            </a:r>
          </a:p>
          <a:p>
            <a:pPr lvl="1"/>
            <a:r>
              <a:rPr lang="en-US" altLang="zh-CN" dirty="0" smtClean="0"/>
              <a:t>FCN scores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/>
          <a:lstStyle/>
          <a:p>
            <a:r>
              <a:rPr lang="en-US" altLang="zh-CN" dirty="0" smtClean="0"/>
              <a:t>Task and datasets</a:t>
            </a:r>
          </a:p>
          <a:p>
            <a:pPr lvl="1"/>
            <a:endParaRPr lang="zh-CN" altLang="en-US" dirty="0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3" y="2075007"/>
            <a:ext cx="50475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88" y="1797566"/>
            <a:ext cx="6319381" cy="425885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65" y="3834343"/>
            <a:ext cx="4058216" cy="21338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33" y="1890856"/>
            <a:ext cx="4696480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2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1524000" y="24082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SRGAN: Photo-Realistic Single Image Super-Resolution Using a GAN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524000" y="3967957"/>
            <a:ext cx="9144000" cy="1655762"/>
          </a:xfrm>
        </p:spPr>
        <p:txBody>
          <a:bodyPr/>
          <a:lstStyle/>
          <a:p>
            <a:pPr algn="r"/>
            <a:r>
              <a:rPr lang="en-US" altLang="zh-CN" dirty="0" smtClean="0"/>
              <a:t>CVPR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86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Recover the finer texture details when we super-resolve at large upscaling factors</a:t>
            </a:r>
          </a:p>
          <a:p>
            <a:endParaRPr lang="en-US" altLang="zh-CN" dirty="0"/>
          </a:p>
          <a:p>
            <a:r>
              <a:rPr lang="en-US" altLang="zh-CN" dirty="0" smtClean="0"/>
              <a:t>First framework capable of inferring photo-realistic natural images for 4x upscaling factors.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75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28" y="1571935"/>
            <a:ext cx="9173208" cy="4671066"/>
          </a:xfrm>
        </p:spPr>
      </p:pic>
    </p:spTree>
    <p:extLst>
      <p:ext uri="{BB962C8B-B14F-4D97-AF65-F5344CB8AC3E}">
        <p14:creationId xmlns:p14="http://schemas.microsoft.com/office/powerpoint/2010/main" val="20199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SRGAN Loss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440000" y="25470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NimbusRomNo9L-Medi"/>
              </a:rPr>
              <a:t>Full Objective:</a:t>
            </a:r>
            <a:r>
              <a:rPr lang="en-US" altLang="zh-CN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677471" y="1600459"/>
            <a:ext cx="11352990" cy="4162794"/>
            <a:chOff x="677471" y="1600459"/>
            <a:chExt cx="11352990" cy="41627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295" y="3140231"/>
              <a:ext cx="5487166" cy="102884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295" y="4345463"/>
              <a:ext cx="4353533" cy="12479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61" y="1926377"/>
              <a:ext cx="5229955" cy="95263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17" y="2762886"/>
              <a:ext cx="4829849" cy="14384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77304"/>
              <a:ext cx="3924848" cy="88594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677471" y="160045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Content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7471" y="455413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Adversarial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03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0993"/>
            <a:ext cx="10515600" cy="4220601"/>
          </a:xfrm>
        </p:spPr>
      </p:pic>
    </p:spTree>
    <p:extLst>
      <p:ext uri="{BB962C8B-B14F-4D97-AF65-F5344CB8AC3E}">
        <p14:creationId xmlns:p14="http://schemas.microsoft.com/office/powerpoint/2010/main" val="326456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1800840"/>
            <a:ext cx="6430272" cy="4305901"/>
          </a:xfrm>
        </p:spPr>
      </p:pic>
      <p:sp>
        <p:nvSpPr>
          <p:cNvPr id="5" name="矩形 4"/>
          <p:cNvSpPr/>
          <p:nvPr/>
        </p:nvSpPr>
        <p:spPr>
          <a:xfrm>
            <a:off x="3241212" y="3244334"/>
            <a:ext cx="5709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/>
              <a:t>DIAT: Deep Identity-aware Transfer of Facial Attributes</a:t>
            </a:r>
          </a:p>
        </p:txBody>
      </p:sp>
    </p:spTree>
    <p:extLst>
      <p:ext uri="{BB962C8B-B14F-4D97-AF65-F5344CB8AC3E}">
        <p14:creationId xmlns:p14="http://schemas.microsoft.com/office/powerpoint/2010/main" val="159368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Cross-Domain </a:t>
            </a:r>
            <a:r>
              <a:rPr lang="en-US" altLang="zh-CN" dirty="0"/>
              <a:t>Image Translation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8" y="3091693"/>
            <a:ext cx="4906488" cy="1401854"/>
          </a:xfrm>
        </p:spPr>
      </p:pic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1"/>
          <a:stretch/>
        </p:blipFill>
        <p:spPr>
          <a:xfrm>
            <a:off x="6312724" y="1690688"/>
            <a:ext cx="4973782" cy="1266268"/>
          </a:xfrm>
          <a:prstGeom prst="rect">
            <a:avLst/>
          </a:prstGeom>
        </p:spPr>
      </p:pic>
      <p:pic>
        <p:nvPicPr>
          <p:cNvPr id="14" name="内容占位符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1" r="33287" b="12495"/>
          <a:stretch/>
        </p:blipFill>
        <p:spPr>
          <a:xfrm>
            <a:off x="6360224" y="4584451"/>
            <a:ext cx="2522519" cy="1266059"/>
          </a:xfrm>
          <a:prstGeom prst="rect">
            <a:avLst/>
          </a:prstGeom>
        </p:spPr>
      </p:pic>
      <p:sp>
        <p:nvSpPr>
          <p:cNvPr id="16" name="内容占位符 15"/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5186176" cy="4340333"/>
          </a:xfrm>
        </p:spPr>
        <p:txBody>
          <a:bodyPr/>
          <a:lstStyle/>
          <a:p>
            <a:r>
              <a:rPr lang="en-US" altLang="zh-CN" dirty="0" smtClean="0"/>
              <a:t>Domain: a set of images sharing the same attribute value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Examples</a:t>
            </a:r>
          </a:p>
          <a:p>
            <a:pPr lvl="1"/>
            <a:r>
              <a:rPr lang="en-US" altLang="zh-CN" dirty="0" smtClean="0"/>
              <a:t>Change facial expression</a:t>
            </a:r>
          </a:p>
          <a:p>
            <a:pPr lvl="1"/>
            <a:r>
              <a:rPr lang="en-US" altLang="zh-CN" dirty="0"/>
              <a:t>Age </a:t>
            </a:r>
            <a:r>
              <a:rPr lang="en-US" altLang="zh-CN" dirty="0" smtClean="0"/>
              <a:t>Progression</a:t>
            </a:r>
          </a:p>
          <a:p>
            <a:pPr lvl="1"/>
            <a:r>
              <a:rPr lang="en-US" altLang="zh-CN" dirty="0" smtClean="0"/>
              <a:t>Change seasons</a:t>
            </a:r>
          </a:p>
          <a:p>
            <a:pPr lvl="1"/>
            <a:r>
              <a:rPr lang="en-US" altLang="zh-CN" dirty="0" smtClean="0"/>
              <a:t>Change or remove some objects</a:t>
            </a:r>
          </a:p>
          <a:p>
            <a:pPr lvl="1"/>
            <a:r>
              <a:rPr lang="en-US" altLang="zh-CN" dirty="0"/>
              <a:t>Image Super-Resolution</a:t>
            </a:r>
            <a:endParaRPr lang="zh-CN" altLang="en-US" dirty="0"/>
          </a:p>
        </p:txBody>
      </p:sp>
      <p:pic>
        <p:nvPicPr>
          <p:cNvPr id="17" name="内容占位符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19" y="4584451"/>
            <a:ext cx="2344387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76400" y="1567234"/>
            <a:ext cx="10515600" cy="2852737"/>
          </a:xfrm>
        </p:spPr>
        <p:txBody>
          <a:bodyPr/>
          <a:lstStyle/>
          <a:p>
            <a:r>
              <a:rPr lang="en-US" altLang="zh-CN" dirty="0"/>
              <a:t>DIAT: Deep </a:t>
            </a:r>
            <a:r>
              <a:rPr lang="en-US" altLang="zh-CN" dirty="0" smtClean="0"/>
              <a:t>Identity-aware Transfer </a:t>
            </a:r>
            <a:r>
              <a:rPr lang="en-US" altLang="zh-CN" dirty="0"/>
              <a:t>of Facial </a:t>
            </a:r>
            <a:r>
              <a:rPr lang="en-US" altLang="zh-CN" dirty="0" smtClean="0"/>
              <a:t>Attributes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41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unified solution for several representative facial attribute transfer </a:t>
            </a:r>
            <a:r>
              <a:rPr lang="en-US" altLang="zh-CN" dirty="0" smtClean="0"/>
              <a:t>tasks.</a:t>
            </a:r>
          </a:p>
          <a:p>
            <a:endParaRPr lang="en-US" altLang="zh-CN" dirty="0" smtClean="0"/>
          </a:p>
          <a:p>
            <a:pPr lvl="1"/>
            <a:r>
              <a:rPr lang="en-US" altLang="zh-CN" b="1" dirty="0" smtClean="0"/>
              <a:t>expression transfer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accessory removal</a:t>
            </a:r>
            <a:endParaRPr lang="en-US" altLang="zh-CN" dirty="0"/>
          </a:p>
          <a:p>
            <a:pPr lvl="1"/>
            <a:r>
              <a:rPr lang="en-US" altLang="zh-CN" b="1" dirty="0" smtClean="0"/>
              <a:t>age progression</a:t>
            </a:r>
          </a:p>
          <a:p>
            <a:pPr lvl="1"/>
            <a:r>
              <a:rPr lang="en-US" altLang="zh-CN" b="1" dirty="0" smtClean="0"/>
              <a:t>gender transfer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21304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two-stage scheme is developed to tackle the identity-aware attribute transfer task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Face transform network</a:t>
            </a:r>
          </a:p>
          <a:p>
            <a:pPr lvl="1"/>
            <a:r>
              <a:rPr lang="en-US" altLang="zh-CN" dirty="0" smtClean="0"/>
              <a:t>Face enhancement network</a:t>
            </a:r>
          </a:p>
        </p:txBody>
      </p:sp>
    </p:spTree>
    <p:extLst>
      <p:ext uri="{BB962C8B-B14F-4D97-AF65-F5344CB8AC3E}">
        <p14:creationId xmlns:p14="http://schemas.microsoft.com/office/powerpoint/2010/main" val="179244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 Face transform Network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4" y="1800912"/>
            <a:ext cx="10190656" cy="4351338"/>
          </a:xfrm>
        </p:spPr>
      </p:pic>
    </p:spTree>
    <p:extLst>
      <p:ext uri="{BB962C8B-B14F-4D97-AF65-F5344CB8AC3E}">
        <p14:creationId xmlns:p14="http://schemas.microsoft.com/office/powerpoint/2010/main" val="4009748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20258" y="1373163"/>
            <a:ext cx="10867914" cy="5060781"/>
            <a:chOff x="501505" y="1088155"/>
            <a:chExt cx="10867914" cy="5060781"/>
          </a:xfrm>
        </p:grpSpPr>
        <p:grpSp>
          <p:nvGrpSpPr>
            <p:cNvPr id="27" name="组合 26"/>
            <p:cNvGrpSpPr/>
            <p:nvPr/>
          </p:nvGrpSpPr>
          <p:grpSpPr>
            <a:xfrm>
              <a:off x="501505" y="1088155"/>
              <a:ext cx="5754417" cy="3155990"/>
              <a:chOff x="510540" y="228301"/>
              <a:chExt cx="5754417" cy="315599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10540" y="228301"/>
                <a:ext cx="5667724" cy="1763426"/>
                <a:chOff x="2853690" y="2194261"/>
                <a:chExt cx="5667724" cy="1763426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0565" y="3243212"/>
                  <a:ext cx="5010849" cy="714475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3008" y="2340459"/>
                  <a:ext cx="3648584" cy="1000265"/>
                </a:xfrm>
                <a:prstGeom prst="rect">
                  <a:avLst/>
                </a:prstGeom>
              </p:spPr>
            </p:pic>
            <p:sp>
              <p:nvSpPr>
                <p:cNvPr id="6" name="矩形 5"/>
                <p:cNvSpPr/>
                <p:nvPr/>
              </p:nvSpPr>
              <p:spPr>
                <a:xfrm>
                  <a:off x="2853690" y="2194261"/>
                  <a:ext cx="169545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Identity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0540" y="2102684"/>
                <a:ext cx="5754417" cy="1281607"/>
                <a:chOff x="2956560" y="2571314"/>
                <a:chExt cx="5754417" cy="1281607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1022" y="3005078"/>
                  <a:ext cx="5229955" cy="847843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2956560" y="2571314"/>
                  <a:ext cx="228981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Attribute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255922" y="1116526"/>
              <a:ext cx="5113497" cy="2414436"/>
              <a:chOff x="6717030" y="717113"/>
              <a:chExt cx="5113497" cy="24144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17030" y="717113"/>
                <a:ext cx="33870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Perceptual regularization: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7272" y="1153865"/>
                <a:ext cx="4086795" cy="419158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2579022"/>
                <a:ext cx="3934374" cy="55252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1584578"/>
                <a:ext cx="2905530" cy="847843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3286313" y="4788866"/>
              <a:ext cx="6285372" cy="1360070"/>
              <a:chOff x="2125203" y="4970264"/>
              <a:chExt cx="6285372" cy="13600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125203" y="4970264"/>
                <a:ext cx="1524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094" y="5339596"/>
                <a:ext cx="5420481" cy="990738"/>
              </a:xfrm>
              <a:prstGeom prst="rect">
                <a:avLst/>
              </a:prstGeom>
            </p:spPr>
          </p:pic>
        </p:grpSp>
      </p:grp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6112" y="5569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 Transform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39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DIAT: Face enhancement network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85" y="1690688"/>
            <a:ext cx="7478999" cy="4233395"/>
          </a:xfrm>
        </p:spPr>
      </p:pic>
    </p:spTree>
    <p:extLst>
      <p:ext uri="{BB962C8B-B14F-4D97-AF65-F5344CB8AC3E}">
        <p14:creationId xmlns:p14="http://schemas.microsoft.com/office/powerpoint/2010/main" val="350482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30629" y="2682428"/>
            <a:ext cx="7796656" cy="2011807"/>
            <a:chOff x="3569721" y="1227998"/>
            <a:chExt cx="7796656" cy="2011807"/>
          </a:xfrm>
        </p:grpSpPr>
        <p:grpSp>
          <p:nvGrpSpPr>
            <p:cNvPr id="12" name="组合 11"/>
            <p:cNvGrpSpPr/>
            <p:nvPr/>
          </p:nvGrpSpPr>
          <p:grpSpPr>
            <a:xfrm>
              <a:off x="3569721" y="1227998"/>
              <a:ext cx="5239481" cy="2011807"/>
              <a:chOff x="3819159" y="1223870"/>
              <a:chExt cx="5239481" cy="201180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1223870"/>
                <a:ext cx="5239481" cy="132416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2730782"/>
                <a:ext cx="2991267" cy="504895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9346412" y="1279137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Pixel loss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426422" y="1928496"/>
              <a:ext cx="1939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Perceptual loss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3" idx="1"/>
            </p:cNvCxnSpPr>
            <p:nvPr/>
          </p:nvCxnSpPr>
          <p:spPr>
            <a:xfrm flipH="1">
              <a:off x="7829550" y="1463803"/>
              <a:ext cx="1516862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>
              <a:off x="8809202" y="2113162"/>
              <a:ext cx="61722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86938" y="32749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 Enhancement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6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83876" y="1918182"/>
            <a:ext cx="6345139" cy="3828983"/>
            <a:chOff x="1873031" y="1430331"/>
            <a:chExt cx="6345139" cy="3828983"/>
          </a:xfrm>
        </p:grpSpPr>
        <p:grpSp>
          <p:nvGrpSpPr>
            <p:cNvPr id="9" name="组合 8"/>
            <p:cNvGrpSpPr/>
            <p:nvPr/>
          </p:nvGrpSpPr>
          <p:grpSpPr>
            <a:xfrm>
              <a:off x="1873031" y="1430331"/>
              <a:ext cx="6242774" cy="3828983"/>
              <a:chOff x="1690151" y="127311"/>
              <a:chExt cx="6242774" cy="382898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091" y="1401182"/>
                <a:ext cx="5087060" cy="77163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530487"/>
                <a:ext cx="4210638" cy="790685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690151" y="127311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Adaptive perceptual identity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3070345"/>
                <a:ext cx="5725324" cy="885949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1690151" y="2477189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680960" y="4816339"/>
              <a:ext cx="537210" cy="442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DIAT-A Transform Network Loss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702276" y="1918182"/>
            <a:ext cx="5181600" cy="4351338"/>
          </a:xfrm>
        </p:spPr>
        <p:txBody>
          <a:bodyPr/>
          <a:lstStyle/>
          <a:p>
            <a:r>
              <a:rPr lang="en-US" altLang="zh-CN" dirty="0"/>
              <a:t>In DIAT, the perceptual identity loss is defined on the pre-trained </a:t>
            </a:r>
            <a:r>
              <a:rPr lang="en-US" altLang="zh-CN" dirty="0" smtClean="0"/>
              <a:t>VGG-Face</a:t>
            </a:r>
          </a:p>
          <a:p>
            <a:endParaRPr lang="en-US" altLang="zh-CN" dirty="0" smtClean="0"/>
          </a:p>
          <a:p>
            <a:r>
              <a:rPr lang="en-US" altLang="zh-CN" dirty="0"/>
              <a:t>Actually, it may be more effective to define this loss on some CNN trained to attribute transfer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87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4" y="1953133"/>
            <a:ext cx="9469171" cy="4096322"/>
          </a:xfrm>
        </p:spPr>
      </p:pic>
    </p:spTree>
    <p:extLst>
      <p:ext uri="{BB962C8B-B14F-4D97-AF65-F5344CB8AC3E}">
        <p14:creationId xmlns:p14="http://schemas.microsoft.com/office/powerpoint/2010/main" val="2616525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1924554"/>
            <a:ext cx="9593014" cy="4153480"/>
          </a:xfrm>
        </p:spPr>
      </p:pic>
    </p:spTree>
    <p:extLst>
      <p:ext uri="{BB962C8B-B14F-4D97-AF65-F5344CB8AC3E}">
        <p14:creationId xmlns:p14="http://schemas.microsoft.com/office/powerpoint/2010/main" val="156527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01" y="1690688"/>
            <a:ext cx="4308933" cy="26276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Reason for using 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Difficulties of traditional methods</a:t>
            </a:r>
          </a:p>
          <a:p>
            <a:pPr lvl="1"/>
            <a:r>
              <a:rPr lang="en-US" altLang="zh-CN" dirty="0" smtClean="0"/>
              <a:t>How to design effective loss</a:t>
            </a:r>
          </a:p>
          <a:p>
            <a:pPr lvl="1"/>
            <a:r>
              <a:rPr lang="en-US" altLang="zh-CN" dirty="0" smtClean="0"/>
              <a:t>How to use unpaired data</a:t>
            </a:r>
            <a:endParaRPr lang="en-US" altLang="zh-CN" dirty="0"/>
          </a:p>
          <a:p>
            <a:r>
              <a:rPr lang="en-US" altLang="zh-CN" dirty="0" smtClean="0"/>
              <a:t>GAN’s advantages</a:t>
            </a:r>
          </a:p>
          <a:p>
            <a:pPr lvl="1"/>
            <a:r>
              <a:rPr lang="en-US" altLang="zh-CN" dirty="0" smtClean="0"/>
              <a:t>No need of the specific loss, but a high level goal</a:t>
            </a:r>
          </a:p>
          <a:p>
            <a:pPr lvl="1"/>
            <a:r>
              <a:rPr lang="en-US" altLang="zh-CN" dirty="0" smtClean="0"/>
              <a:t>Able to handle </a:t>
            </a:r>
            <a:r>
              <a:rPr lang="en-US" altLang="zh-CN" dirty="0"/>
              <a:t>unpaired </a:t>
            </a:r>
            <a:r>
              <a:rPr lang="en-US" altLang="zh-CN" dirty="0" smtClean="0"/>
              <a:t>data</a:t>
            </a:r>
            <a:endParaRPr lang="en-US" altLang="zh-CN" dirty="0"/>
          </a:p>
          <a:p>
            <a:r>
              <a:rPr lang="en-US" altLang="zh-CN" dirty="0" smtClean="0"/>
              <a:t>GAN’s disadvantages</a:t>
            </a:r>
          </a:p>
          <a:p>
            <a:pPr lvl="1"/>
            <a:r>
              <a:rPr lang="en-US" altLang="zh-CN" dirty="0" smtClean="0"/>
              <a:t>The Generator network often produce insensitive results</a:t>
            </a:r>
          </a:p>
          <a:p>
            <a:pPr lvl="1"/>
            <a:r>
              <a:rPr lang="en-US" altLang="zh-CN" dirty="0" smtClean="0"/>
              <a:t>Mode collapse: all inputs are mapped to the same 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8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: Unpaired Image-to-Image Translation using Cycle-Consistent Adversarial Networks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882346" y="4059238"/>
            <a:ext cx="9144000" cy="1655762"/>
          </a:xfrm>
        </p:spPr>
        <p:txBody>
          <a:bodyPr/>
          <a:lstStyle/>
          <a:p>
            <a:pPr algn="r"/>
            <a:r>
              <a:rPr lang="en-US" altLang="zh-CN" dirty="0" smtClean="0"/>
              <a:t>ICCV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882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Cross-domain image translation in the absence of any paired training examples</a:t>
            </a:r>
          </a:p>
          <a:p>
            <a:endParaRPr lang="en-US" altLang="zh-CN" dirty="0"/>
          </a:p>
          <a:p>
            <a:r>
              <a:rPr lang="en-US" altLang="zh-CN" dirty="0" smtClean="0"/>
              <a:t>Solid experiments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328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 cycle consistent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70" y="1825625"/>
            <a:ext cx="10291259" cy="4351338"/>
          </a:xfrm>
        </p:spPr>
      </p:pic>
    </p:spTree>
    <p:extLst>
      <p:ext uri="{BB962C8B-B14F-4D97-AF65-F5344CB8AC3E}">
        <p14:creationId xmlns:p14="http://schemas.microsoft.com/office/powerpoint/2010/main" val="371421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83132" y="2615700"/>
            <a:ext cx="8773567" cy="1640884"/>
            <a:chOff x="734047" y="2530346"/>
            <a:chExt cx="8773567" cy="1640884"/>
          </a:xfrm>
        </p:grpSpPr>
        <p:grpSp>
          <p:nvGrpSpPr>
            <p:cNvPr id="9" name="组合 8"/>
            <p:cNvGrpSpPr/>
            <p:nvPr/>
          </p:nvGrpSpPr>
          <p:grpSpPr>
            <a:xfrm>
              <a:off x="734047" y="2530346"/>
              <a:ext cx="8284539" cy="498604"/>
              <a:chOff x="734047" y="2530346"/>
              <a:chExt cx="8284539" cy="4986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42" b="62346"/>
              <a:stretch/>
            </p:blipFill>
            <p:spPr>
              <a:xfrm>
                <a:off x="734047" y="2530346"/>
                <a:ext cx="4443743" cy="498604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55" t="38932" r="2738" b="36035"/>
              <a:stretch/>
            </p:blipFill>
            <p:spPr>
              <a:xfrm>
                <a:off x="5109211" y="2663190"/>
                <a:ext cx="2320290" cy="3314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42" t="63463" r="19260" b="7188"/>
              <a:stretch/>
            </p:blipFill>
            <p:spPr>
              <a:xfrm>
                <a:off x="7418385" y="2596768"/>
                <a:ext cx="1600201" cy="388620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1329213" y="3178217"/>
              <a:ext cx="8178401" cy="464879"/>
              <a:chOff x="380523" y="3867091"/>
              <a:chExt cx="8178401" cy="46487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15649" b="44547"/>
              <a:stretch/>
            </p:blipFill>
            <p:spPr>
              <a:xfrm>
                <a:off x="380523" y="3867091"/>
                <a:ext cx="4797268" cy="46487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8637" b="-1"/>
              <a:stretch/>
            </p:blipFill>
            <p:spPr>
              <a:xfrm>
                <a:off x="5177790" y="3889951"/>
                <a:ext cx="3381134" cy="430588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276673" y="3665956"/>
              <a:ext cx="7665075" cy="505274"/>
              <a:chOff x="820740" y="4662667"/>
              <a:chExt cx="7665075" cy="50527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028"/>
              <a:stretch/>
            </p:blipFill>
            <p:spPr>
              <a:xfrm>
                <a:off x="820740" y="4662667"/>
                <a:ext cx="4515480" cy="492263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96" t="56249" b="-1"/>
              <a:stretch/>
            </p:blipFill>
            <p:spPr>
              <a:xfrm>
                <a:off x="5324790" y="4776159"/>
                <a:ext cx="3161025" cy="391782"/>
              </a:xfrm>
              <a:prstGeom prst="rect">
                <a:avLst/>
              </a:prstGeom>
            </p:spPr>
          </p:pic>
        </p:grpSp>
      </p:grpSp>
      <p:sp>
        <p:nvSpPr>
          <p:cNvPr id="15" name="标题 1"/>
          <p:cNvSpPr>
            <a:spLocks noGrp="1"/>
          </p:cNvSpPr>
          <p:nvPr/>
        </p:nvSpPr>
        <p:spPr>
          <a:xfrm>
            <a:off x="636320" y="2991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CycleGAN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71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42" y="1690688"/>
            <a:ext cx="7811153" cy="4351338"/>
          </a:xfrm>
        </p:spPr>
      </p:pic>
    </p:spTree>
    <p:extLst>
      <p:ext uri="{BB962C8B-B14F-4D97-AF65-F5344CB8AC3E}">
        <p14:creationId xmlns:p14="http://schemas.microsoft.com/office/powerpoint/2010/main" val="2468928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148"/>
            <a:ext cx="5031259" cy="210096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65" y="1808341"/>
            <a:ext cx="5279587" cy="2082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60" y="4126500"/>
            <a:ext cx="5251540" cy="20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Experiments: limitations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5" y="1825625"/>
            <a:ext cx="10168389" cy="4351338"/>
          </a:xfrm>
        </p:spPr>
      </p:pic>
    </p:spTree>
    <p:extLst>
      <p:ext uri="{BB962C8B-B14F-4D97-AF65-F5344CB8AC3E}">
        <p14:creationId xmlns:p14="http://schemas.microsoft.com/office/powerpoint/2010/main" val="1849871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42" y="1690688"/>
            <a:ext cx="7811153" cy="4351338"/>
          </a:xfrm>
        </p:spPr>
      </p:pic>
    </p:spTree>
    <p:extLst>
      <p:ext uri="{BB962C8B-B14F-4D97-AF65-F5344CB8AC3E}">
        <p14:creationId xmlns:p14="http://schemas.microsoft.com/office/powerpoint/2010/main" val="190246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DTN: Unsupervised Cross-Domain  Image </a:t>
            </a:r>
            <a:r>
              <a:rPr lang="en-US" altLang="zh-CN" dirty="0" smtClean="0"/>
              <a:t>Generation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ICLR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388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Recent Achievements</a:t>
            </a:r>
          </a:p>
          <a:p>
            <a:pPr lvl="1"/>
            <a:r>
              <a:rPr lang="en-US" altLang="zh-CN" dirty="0" smtClean="0"/>
              <a:t>GAN, Style transfer, domain adaption methods, transfer learning</a:t>
            </a:r>
            <a:endParaRPr lang="en-US" altLang="zh-CN" dirty="0"/>
          </a:p>
          <a:p>
            <a:r>
              <a:rPr lang="en-US" altLang="zh-CN" dirty="0" smtClean="0"/>
              <a:t>The capabilities do not address the general analogy problem synthesis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Specific task demo</a:t>
            </a:r>
          </a:p>
          <a:p>
            <a:pPr lvl="1"/>
            <a:r>
              <a:rPr lang="en-US" altLang="zh-CN" dirty="0" smtClean="0"/>
              <a:t>MNIST number generation given the a street view house number</a:t>
            </a:r>
          </a:p>
          <a:p>
            <a:pPr lvl="1"/>
            <a:r>
              <a:rPr lang="en-US" altLang="zh-CN" dirty="0" err="1" smtClean="0"/>
              <a:t>Emoij</a:t>
            </a:r>
            <a:r>
              <a:rPr lang="en-US" altLang="zh-CN" dirty="0" smtClean="0"/>
              <a:t> generation given a facial image</a:t>
            </a:r>
          </a:p>
          <a:p>
            <a:pPr lvl="1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271435" y="3250176"/>
            <a:ext cx="9698557" cy="951122"/>
            <a:chOff x="1581666" y="3744446"/>
            <a:chExt cx="7230484" cy="7090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5" t="360" r="342" b="52339"/>
            <a:stretch/>
          </p:blipFill>
          <p:spPr>
            <a:xfrm>
              <a:off x="1705233" y="3744446"/>
              <a:ext cx="6041284" cy="25684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66"/>
            <a:stretch/>
          </p:blipFill>
          <p:spPr>
            <a:xfrm>
              <a:off x="1581666" y="4136231"/>
              <a:ext cx="7230484" cy="317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3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today’s topic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579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Supervised, Paired Data</a:t>
            </a:r>
          </a:p>
          <a:p>
            <a:pPr lvl="1"/>
            <a:r>
              <a:rPr lang="en-US" altLang="zh-CN" dirty="0" smtClean="0"/>
              <a:t>Pix2pix</a:t>
            </a:r>
            <a:r>
              <a:rPr lang="en-US" altLang="zh-CN" dirty="0"/>
              <a:t>: Image-to-Image Translation with </a:t>
            </a:r>
            <a:r>
              <a:rPr lang="en-US" altLang="zh-CN" dirty="0" err="1" smtClean="0"/>
              <a:t>cGAN</a:t>
            </a:r>
            <a:endParaRPr lang="en-US" altLang="zh-CN" dirty="0"/>
          </a:p>
          <a:p>
            <a:pPr lvl="1"/>
            <a:r>
              <a:rPr lang="en-US" altLang="zh-CN" dirty="0"/>
              <a:t>SRGAN: Photo-Realistic Single Image Super-Resolution Using a </a:t>
            </a:r>
            <a:r>
              <a:rPr lang="en-US" altLang="zh-CN" dirty="0" smtClean="0"/>
              <a:t>GAN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Unsupervised, Unpaired Data</a:t>
            </a:r>
          </a:p>
          <a:p>
            <a:pPr lvl="1"/>
            <a:r>
              <a:rPr lang="en-US" altLang="zh-CN" dirty="0" smtClean="0"/>
              <a:t>DIAT: Deep Identity-aware Transfer of Facial Attributes</a:t>
            </a:r>
          </a:p>
          <a:p>
            <a:pPr lvl="1"/>
            <a:r>
              <a:rPr lang="en-US" altLang="zh-CN" dirty="0"/>
              <a:t>DTN: </a:t>
            </a:r>
            <a:r>
              <a:rPr lang="en-US" altLang="zh-CN" dirty="0" smtClean="0"/>
              <a:t>Unsupervised </a:t>
            </a:r>
            <a:r>
              <a:rPr lang="en-US" altLang="zh-CN" dirty="0"/>
              <a:t>Cross-Domain  Image Generation</a:t>
            </a:r>
          </a:p>
          <a:p>
            <a:pPr lvl="1"/>
            <a:r>
              <a:rPr lang="en-US" altLang="zh-CN" dirty="0" err="1" smtClean="0"/>
              <a:t>CycleGAN</a:t>
            </a:r>
            <a:r>
              <a:rPr lang="en-US" altLang="zh-CN" dirty="0" smtClean="0"/>
              <a:t>: </a:t>
            </a:r>
            <a:r>
              <a:rPr lang="en-US" altLang="zh-CN" dirty="0"/>
              <a:t>Unpaired Image-to-Image Translation using </a:t>
            </a:r>
            <a:r>
              <a:rPr lang="en-US" altLang="zh-CN" dirty="0" smtClean="0"/>
              <a:t>Cycle-Consistent Adversarial Networks</a:t>
            </a:r>
          </a:p>
          <a:p>
            <a:pPr lvl="1"/>
            <a:r>
              <a:rPr lang="en-US" altLang="zh-CN" dirty="0" err="1" smtClean="0"/>
              <a:t>StarGAN</a:t>
            </a:r>
            <a:r>
              <a:rPr lang="en-US" altLang="zh-CN" dirty="0"/>
              <a:t>: Unified </a:t>
            </a:r>
            <a:r>
              <a:rPr lang="en-US" altLang="zh-CN" dirty="0" smtClean="0"/>
              <a:t>GAN for </a:t>
            </a:r>
            <a:r>
              <a:rPr lang="en-US" altLang="zh-CN" dirty="0"/>
              <a:t>Multi-Domain Image-to-Image Translation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0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20" y="1783518"/>
            <a:ext cx="10261080" cy="3974730"/>
          </a:xfrm>
        </p:spPr>
      </p:pic>
    </p:spTree>
    <p:extLst>
      <p:ext uri="{BB962C8B-B14F-4D97-AF65-F5344CB8AC3E}">
        <p14:creationId xmlns:p14="http://schemas.microsoft.com/office/powerpoint/2010/main" val="3749742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48" y="20729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DTN Loss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3864" y="1494287"/>
            <a:ext cx="7335274" cy="5027705"/>
            <a:chOff x="1663864" y="1494287"/>
            <a:chExt cx="7335274" cy="5027705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3864" y="1494287"/>
              <a:ext cx="7335274" cy="4122704"/>
              <a:chOff x="1663864" y="1967955"/>
              <a:chExt cx="7335274" cy="41227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3864" y="1967955"/>
                <a:ext cx="7335274" cy="733527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1663865" y="2978750"/>
                <a:ext cx="4687992" cy="364058"/>
                <a:chOff x="1440244" y="3233008"/>
                <a:chExt cx="4661504" cy="362001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0244" y="3261588"/>
                  <a:ext cx="3105583" cy="304843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0851" y="3233008"/>
                  <a:ext cx="1590897" cy="362001"/>
                </a:xfrm>
                <a:prstGeom prst="rect">
                  <a:avLst/>
                </a:prstGeom>
              </p:spPr>
            </p:pic>
          </p:grp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3648818"/>
                <a:ext cx="5934903" cy="61921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4624733"/>
                <a:ext cx="3705742" cy="590632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5414290"/>
                <a:ext cx="2667372" cy="676369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049" y="5616991"/>
              <a:ext cx="5591955" cy="905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067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9" y="1976949"/>
            <a:ext cx="10297962" cy="4048690"/>
          </a:xfrm>
        </p:spPr>
      </p:pic>
    </p:spTree>
    <p:extLst>
      <p:ext uri="{BB962C8B-B14F-4D97-AF65-F5344CB8AC3E}">
        <p14:creationId xmlns:p14="http://schemas.microsoft.com/office/powerpoint/2010/main" val="3992066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3" y="1938843"/>
            <a:ext cx="9955014" cy="4124901"/>
          </a:xfrm>
        </p:spPr>
      </p:pic>
    </p:spTree>
    <p:extLst>
      <p:ext uri="{BB962C8B-B14F-4D97-AF65-F5344CB8AC3E}">
        <p14:creationId xmlns:p14="http://schemas.microsoft.com/office/powerpoint/2010/main" val="1472825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35" y="2421369"/>
            <a:ext cx="9406565" cy="3015603"/>
          </a:xfrm>
        </p:spPr>
      </p:pic>
    </p:spTree>
    <p:extLst>
      <p:ext uri="{BB962C8B-B14F-4D97-AF65-F5344CB8AC3E}">
        <p14:creationId xmlns:p14="http://schemas.microsoft.com/office/powerpoint/2010/main" val="71641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StarGAN</a:t>
            </a:r>
            <a:r>
              <a:rPr lang="en-US" altLang="zh-CN" dirty="0"/>
              <a:t>: Unified GAN for Multi-Domain Image-to-Image </a:t>
            </a:r>
            <a:r>
              <a:rPr lang="en-US" altLang="zh-CN" dirty="0" smtClean="0"/>
              <a:t>Translation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524000" y="3854701"/>
            <a:ext cx="9144000" cy="1655762"/>
          </a:xfrm>
        </p:spPr>
        <p:txBody>
          <a:bodyPr/>
          <a:lstStyle/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966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Existing approaches </a:t>
            </a:r>
            <a:r>
              <a:rPr lang="en-US" altLang="zh-CN" dirty="0"/>
              <a:t>have limited scalability and robustness in handling more than two </a:t>
            </a:r>
            <a:r>
              <a:rPr lang="en-US" altLang="zh-CN" dirty="0" smtClean="0"/>
              <a:t>domains.</a:t>
            </a:r>
          </a:p>
          <a:p>
            <a:endParaRPr lang="en-US" altLang="zh-CN" dirty="0"/>
          </a:p>
          <a:p>
            <a:r>
              <a:rPr lang="en-US" altLang="zh-CN" dirty="0" err="1" smtClean="0"/>
              <a:t>StarGAN</a:t>
            </a:r>
            <a:r>
              <a:rPr lang="en-US" altLang="zh-CN" dirty="0" smtClean="0"/>
              <a:t>: </a:t>
            </a:r>
            <a:r>
              <a:rPr lang="en-US" altLang="zh-CN" i="1" dirty="0"/>
              <a:t>perform image-to-image translations for multiple domains using only a single model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155240"/>
            <a:ext cx="5789686" cy="3307098"/>
          </a:xfrm>
        </p:spPr>
      </p:pic>
    </p:spTree>
    <p:extLst>
      <p:ext uri="{BB962C8B-B14F-4D97-AF65-F5344CB8AC3E}">
        <p14:creationId xmlns:p14="http://schemas.microsoft.com/office/powerpoint/2010/main" val="256934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86" y="1582403"/>
            <a:ext cx="8954082" cy="4589796"/>
          </a:xfrm>
        </p:spPr>
      </p:pic>
    </p:spTree>
    <p:extLst>
      <p:ext uri="{BB962C8B-B14F-4D97-AF65-F5344CB8AC3E}">
        <p14:creationId xmlns:p14="http://schemas.microsoft.com/office/powerpoint/2010/main" val="249511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0" y="187732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StarGAN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575458" y="1703280"/>
            <a:ext cx="7934582" cy="4505423"/>
            <a:chOff x="1575458" y="1703280"/>
            <a:chExt cx="7934582" cy="4505423"/>
          </a:xfrm>
        </p:grpSpPr>
        <p:sp>
          <p:nvSpPr>
            <p:cNvPr id="4" name="矩形 3"/>
            <p:cNvSpPr/>
            <p:nvPr/>
          </p:nvSpPr>
          <p:spPr>
            <a:xfrm>
              <a:off x="1575458" y="17032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Adversarial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</a:t>
              </a:r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575459" y="276525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Domain Classification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575458" y="384616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Reconstruction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575458" y="482810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Full Objective:</a:t>
              </a:r>
            </a:p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	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2153780"/>
              <a:ext cx="2991267" cy="42868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194" y="2196648"/>
              <a:ext cx="3010320" cy="342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3281310"/>
              <a:ext cx="3143689" cy="3905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877" y="3236132"/>
              <a:ext cx="3677163" cy="48584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4270971"/>
              <a:ext cx="4010585" cy="46679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5289774"/>
              <a:ext cx="2715004" cy="45726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65" y="5808597"/>
              <a:ext cx="3801005" cy="4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7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16058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Training with multiple datasets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83" y="1239254"/>
            <a:ext cx="5545727" cy="2762040"/>
          </a:xfrm>
        </p:spPr>
      </p:pic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Mask Vector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Training Strategy</a:t>
            </a:r>
          </a:p>
          <a:p>
            <a:pPr lvl="1"/>
            <a:r>
              <a:rPr lang="en-US" altLang="zh-CN" dirty="0" smtClean="0"/>
              <a:t>The same to training in one dataset except for using      defined above as input to the generator</a:t>
            </a:r>
            <a:endParaRPr lang="zh-CN" altLang="en-US" dirty="0"/>
          </a:p>
        </p:txBody>
      </p:sp>
      <p:pic>
        <p:nvPicPr>
          <p:cNvPr id="10" name="内容占位符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55" y="4001293"/>
            <a:ext cx="5414211" cy="2509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24" y="2538906"/>
            <a:ext cx="2019582" cy="4096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54" b="-2326"/>
          <a:stretch/>
        </p:blipFill>
        <p:spPr>
          <a:xfrm>
            <a:off x="4584743" y="4321280"/>
            <a:ext cx="336173" cy="4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000" y="17992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Pix2pix: Image-to-Image Translation with </a:t>
            </a:r>
            <a:r>
              <a:rPr lang="en-US" altLang="zh-CN" dirty="0" err="1"/>
              <a:t>cGAN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CVPR 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255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2915"/>
            <a:ext cx="5181600" cy="2760183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78" y="1478199"/>
            <a:ext cx="5181600" cy="2516559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10" y="4084092"/>
            <a:ext cx="5063522" cy="26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0"/>
          <a:stretch/>
        </p:blipFill>
        <p:spPr>
          <a:xfrm>
            <a:off x="1345243" y="1805918"/>
            <a:ext cx="4824952" cy="1992020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229352"/>
            <a:ext cx="5014088" cy="2258668"/>
          </a:xfrm>
          <a:prstGeom prst="rect">
            <a:avLst/>
          </a:prstGeom>
        </p:spPr>
      </p:pic>
      <p:pic>
        <p:nvPicPr>
          <p:cNvPr id="12" name="内容占位符 9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50276" r="-249" b="277"/>
          <a:stretch/>
        </p:blipFill>
        <p:spPr>
          <a:xfrm>
            <a:off x="6528848" y="1690688"/>
            <a:ext cx="4824952" cy="21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72" y="2392659"/>
            <a:ext cx="10497787" cy="37777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200" y="169068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Good ideas: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05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Metrics</a:t>
            </a:r>
          </a:p>
          <a:p>
            <a:pPr lvl="1"/>
            <a:r>
              <a:rPr lang="en-US" altLang="zh-CN" dirty="0"/>
              <a:t>Human evaluation: AMT, </a:t>
            </a:r>
            <a:r>
              <a:rPr lang="en-US" altLang="zh-CN" dirty="0" smtClean="0"/>
              <a:t>MOS</a:t>
            </a:r>
          </a:p>
          <a:p>
            <a:pPr lvl="1"/>
            <a:r>
              <a:rPr lang="en-US" altLang="zh-CN" dirty="0"/>
              <a:t>Visualizing the generated  </a:t>
            </a:r>
            <a:r>
              <a:rPr lang="en-US" altLang="zh-CN" dirty="0" smtClean="0"/>
              <a:t>results</a:t>
            </a:r>
          </a:p>
          <a:p>
            <a:pPr lvl="1"/>
            <a:r>
              <a:rPr lang="en-US" altLang="zh-CN" dirty="0"/>
              <a:t>Use a model in the target domain to evaluate: FCN Scores(MNIST classifiers, VGG face classifier)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3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923"/>
            <a:ext cx="10515600" cy="3891235"/>
          </a:xfrm>
        </p:spPr>
      </p:pic>
    </p:spTree>
    <p:extLst>
      <p:ext uri="{BB962C8B-B14F-4D97-AF65-F5344CB8AC3E}">
        <p14:creationId xmlns:p14="http://schemas.microsoft.com/office/powerpoint/2010/main" val="404630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Traditional methods</a:t>
            </a:r>
          </a:p>
          <a:p>
            <a:pPr lvl="1"/>
            <a:r>
              <a:rPr lang="en-US" altLang="zh-CN" dirty="0"/>
              <a:t>each of these tasks has been tackled </a:t>
            </a:r>
            <a:r>
              <a:rPr lang="en-US" altLang="zh-CN" dirty="0" smtClean="0"/>
              <a:t>with separate</a:t>
            </a:r>
            <a:r>
              <a:rPr lang="en-US" altLang="zh-CN" dirty="0"/>
              <a:t>, special-purpose machinery </a:t>
            </a:r>
            <a:endParaRPr lang="en-US" altLang="zh-CN" dirty="0" smtClean="0"/>
          </a:p>
          <a:p>
            <a:r>
              <a:rPr lang="en-US" altLang="zh-CN" dirty="0" smtClean="0"/>
              <a:t>Investigation on conditional adversarial networks</a:t>
            </a:r>
          </a:p>
          <a:p>
            <a:pPr lvl="1"/>
            <a:r>
              <a:rPr lang="en-US" altLang="zh-CN" dirty="0" smtClean="0"/>
              <a:t>Not only learn the mapping, but also learn the loss function</a:t>
            </a:r>
          </a:p>
          <a:p>
            <a:pPr lvl="1"/>
            <a:r>
              <a:rPr lang="en-US" altLang="zh-CN" dirty="0" smtClean="0"/>
              <a:t>A generic approach to different problems</a:t>
            </a:r>
            <a:endParaRPr lang="en-US" altLang="zh-CN" dirty="0"/>
          </a:p>
          <a:p>
            <a:r>
              <a:rPr lang="en-US" altLang="zh-CN" dirty="0" smtClean="0"/>
              <a:t>Conclusion</a:t>
            </a:r>
          </a:p>
          <a:p>
            <a:pPr lvl="1"/>
            <a:r>
              <a:rPr lang="en-US" altLang="zh-CN" dirty="0" smtClean="0"/>
              <a:t>We can achieve reasonable results without hand-engineering our loss function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2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 Generator Network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67" y="2018641"/>
            <a:ext cx="7494937" cy="3788393"/>
          </a:xfrm>
        </p:spPr>
      </p:pic>
    </p:spTree>
    <p:extLst>
      <p:ext uri="{BB962C8B-B14F-4D97-AF65-F5344CB8AC3E}">
        <p14:creationId xmlns:p14="http://schemas.microsoft.com/office/powerpoint/2010/main" val="422821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 Conditional GANs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49" y="1690688"/>
            <a:ext cx="7853902" cy="4484481"/>
          </a:xfrm>
        </p:spPr>
      </p:pic>
    </p:spTree>
    <p:extLst>
      <p:ext uri="{BB962C8B-B14F-4D97-AF65-F5344CB8AC3E}">
        <p14:creationId xmlns:p14="http://schemas.microsoft.com/office/powerpoint/2010/main" val="49382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691</Words>
  <Application>Microsoft Office PowerPoint</Application>
  <PresentationFormat>宽屏</PresentationFormat>
  <Paragraphs>163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NimbusRomNo9L-Medi</vt:lpstr>
      <vt:lpstr>NimbusRomNo9L-Regu</vt:lpstr>
      <vt:lpstr>等线</vt:lpstr>
      <vt:lpstr>宋体</vt:lpstr>
      <vt:lpstr>Arial</vt:lpstr>
      <vt:lpstr>Calibri</vt:lpstr>
      <vt:lpstr>Calibri Light</vt:lpstr>
      <vt:lpstr>Office 主题</vt:lpstr>
      <vt:lpstr>Cross-Domain Image Translation Based on GAN</vt:lpstr>
      <vt:lpstr>Cross-Domain Image Translation</vt:lpstr>
      <vt:lpstr>Reason for using GAN</vt:lpstr>
      <vt:lpstr>Overview of today’s topic</vt:lpstr>
      <vt:lpstr>Pix2pix: Image-to-Image Translation with cGAN </vt:lpstr>
      <vt:lpstr>Tasks</vt:lpstr>
      <vt:lpstr>Solution</vt:lpstr>
      <vt:lpstr>Model: Generator Network</vt:lpstr>
      <vt:lpstr>Model: Conditional GANs</vt:lpstr>
      <vt:lpstr>Model: Patch discriminator</vt:lpstr>
      <vt:lpstr>Pix2pix Loss</vt:lpstr>
      <vt:lpstr>Experiments</vt:lpstr>
      <vt:lpstr>Experiments</vt:lpstr>
      <vt:lpstr>SRGAN: Photo-Realistic Single Image Super-Resolution Using a GAN </vt:lpstr>
      <vt:lpstr>Task</vt:lpstr>
      <vt:lpstr>Model</vt:lpstr>
      <vt:lpstr>SRGAN Loss</vt:lpstr>
      <vt:lpstr>Experiments</vt:lpstr>
      <vt:lpstr>Experiments</vt:lpstr>
      <vt:lpstr>DIAT: Deep Identity-aware Transfer of Facial Attributes</vt:lpstr>
      <vt:lpstr>Task</vt:lpstr>
      <vt:lpstr>Model</vt:lpstr>
      <vt:lpstr>Model: Face transform Network</vt:lpstr>
      <vt:lpstr>DIAT Transform Network Loss</vt:lpstr>
      <vt:lpstr>DIAT: Face enhancement network</vt:lpstr>
      <vt:lpstr>DIAT Enhancement Network Loss</vt:lpstr>
      <vt:lpstr>DIAT-A Transform Network Loss</vt:lpstr>
      <vt:lpstr>Experiments</vt:lpstr>
      <vt:lpstr>Experiments</vt:lpstr>
      <vt:lpstr>CycleGAN: Unpaired Image-to-Image Translation using Cycle-Consistent Adversarial Networks </vt:lpstr>
      <vt:lpstr>Introduction</vt:lpstr>
      <vt:lpstr>Model: cycle consistent</vt:lpstr>
      <vt:lpstr>PowerPoint 演示文稿</vt:lpstr>
      <vt:lpstr>Experiments</vt:lpstr>
      <vt:lpstr>Experiments</vt:lpstr>
      <vt:lpstr>Experiments: limitations</vt:lpstr>
      <vt:lpstr>Experiments</vt:lpstr>
      <vt:lpstr>DTN: Unsupervised Cross-Domain  Image Generation</vt:lpstr>
      <vt:lpstr>Introduction</vt:lpstr>
      <vt:lpstr>Model</vt:lpstr>
      <vt:lpstr>DTN Loss</vt:lpstr>
      <vt:lpstr>Experiments</vt:lpstr>
      <vt:lpstr>Experiments</vt:lpstr>
      <vt:lpstr>Experiments</vt:lpstr>
      <vt:lpstr>StarGAN: Unified GAN for Multi-Domain Image-to-Image Translation </vt:lpstr>
      <vt:lpstr>Introduction</vt:lpstr>
      <vt:lpstr>Model</vt:lpstr>
      <vt:lpstr>StarGAN Loss</vt:lpstr>
      <vt:lpstr>Training with multiple datasets</vt:lpstr>
      <vt:lpstr>Experiments</vt:lpstr>
      <vt:lpstr>Experiments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duocai wu</dc:creator>
  <cp:lastModifiedBy>duocai wu</cp:lastModifiedBy>
  <cp:revision>214</cp:revision>
  <dcterms:created xsi:type="dcterms:W3CDTF">2017-12-16T09:02:10Z</dcterms:created>
  <dcterms:modified xsi:type="dcterms:W3CDTF">2017-12-18T12:30:33Z</dcterms:modified>
</cp:coreProperties>
</file>